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MSUNG" initials="S" lastIdx="0" clrIdx="0">
    <p:extLst>
      <p:ext uri="{19B8F6BF-5375-455C-9EA6-DF929625EA0E}">
        <p15:presenceInfo xmlns:p15="http://schemas.microsoft.com/office/powerpoint/2012/main" userId="SAMSUNG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10" d="100"/>
          <a:sy n="110" d="100"/>
        </p:scale>
        <p:origin x="-1044" y="-7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58017-F5E5-490E-A3BA-28AD2C3DE712}" type="datetimeFigureOut">
              <a:rPr lang="es-CO" smtClean="0"/>
              <a:t>01/09/2016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853ACC8-86AC-4A13-AC51-035B20EAD05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177192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58017-F5E5-490E-A3BA-28AD2C3DE712}" type="datetimeFigureOut">
              <a:rPr lang="es-CO" smtClean="0"/>
              <a:t>01/09/2016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853ACC8-86AC-4A13-AC51-035B20EAD05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41324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58017-F5E5-490E-A3BA-28AD2C3DE712}" type="datetimeFigureOut">
              <a:rPr lang="es-CO" smtClean="0"/>
              <a:t>01/09/2016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853ACC8-86AC-4A13-AC51-035B20EAD052}" type="slidenum">
              <a:rPr lang="es-CO" smtClean="0"/>
              <a:t>‹Nº›</a:t>
            </a:fld>
            <a:endParaRPr lang="es-CO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552771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58017-F5E5-490E-A3BA-28AD2C3DE712}" type="datetimeFigureOut">
              <a:rPr lang="es-CO" smtClean="0"/>
              <a:t>01/09/2016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853ACC8-86AC-4A13-AC51-035B20EAD05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177600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58017-F5E5-490E-A3BA-28AD2C3DE712}" type="datetimeFigureOut">
              <a:rPr lang="es-CO" smtClean="0"/>
              <a:t>01/09/2016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853ACC8-86AC-4A13-AC51-035B20EAD052}" type="slidenum">
              <a:rPr lang="es-CO" smtClean="0"/>
              <a:t>‹Nº›</a:t>
            </a:fld>
            <a:endParaRPr lang="es-CO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167961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58017-F5E5-490E-A3BA-28AD2C3DE712}" type="datetimeFigureOut">
              <a:rPr lang="es-CO" smtClean="0"/>
              <a:t>01/09/2016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853ACC8-86AC-4A13-AC51-035B20EAD05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563487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58017-F5E5-490E-A3BA-28AD2C3DE712}" type="datetimeFigureOut">
              <a:rPr lang="es-CO" smtClean="0"/>
              <a:t>01/09/2016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3ACC8-86AC-4A13-AC51-035B20EAD05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785750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58017-F5E5-490E-A3BA-28AD2C3DE712}" type="datetimeFigureOut">
              <a:rPr lang="es-CO" smtClean="0"/>
              <a:t>01/09/2016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3ACC8-86AC-4A13-AC51-035B20EAD05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06469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58017-F5E5-490E-A3BA-28AD2C3DE712}" type="datetimeFigureOut">
              <a:rPr lang="es-CO" smtClean="0"/>
              <a:t>01/09/2016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3ACC8-86AC-4A13-AC51-035B20EAD05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2710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58017-F5E5-490E-A3BA-28AD2C3DE712}" type="datetimeFigureOut">
              <a:rPr lang="es-CO" smtClean="0"/>
              <a:t>01/09/2016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853ACC8-86AC-4A13-AC51-035B20EAD05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30699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58017-F5E5-490E-A3BA-28AD2C3DE712}" type="datetimeFigureOut">
              <a:rPr lang="es-CO" smtClean="0"/>
              <a:t>01/09/2016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853ACC8-86AC-4A13-AC51-035B20EAD05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46755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58017-F5E5-490E-A3BA-28AD2C3DE712}" type="datetimeFigureOut">
              <a:rPr lang="es-CO" smtClean="0"/>
              <a:t>01/09/2016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853ACC8-86AC-4A13-AC51-035B20EAD05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53890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58017-F5E5-490E-A3BA-28AD2C3DE712}" type="datetimeFigureOut">
              <a:rPr lang="es-CO" smtClean="0"/>
              <a:t>01/09/2016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3ACC8-86AC-4A13-AC51-035B20EAD05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88120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58017-F5E5-490E-A3BA-28AD2C3DE712}" type="datetimeFigureOut">
              <a:rPr lang="es-CO" smtClean="0"/>
              <a:t>01/09/2016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3ACC8-86AC-4A13-AC51-035B20EAD05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194065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58017-F5E5-490E-A3BA-28AD2C3DE712}" type="datetimeFigureOut">
              <a:rPr lang="es-CO" smtClean="0"/>
              <a:t>01/09/2016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3ACC8-86AC-4A13-AC51-035B20EAD05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85585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58017-F5E5-490E-A3BA-28AD2C3DE712}" type="datetimeFigureOut">
              <a:rPr lang="es-CO" smtClean="0"/>
              <a:t>01/09/2016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853ACC8-86AC-4A13-AC51-035B20EAD05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41593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D58017-F5E5-490E-A3BA-28AD2C3DE712}" type="datetimeFigureOut">
              <a:rPr lang="es-CO" smtClean="0"/>
              <a:t>01/09/2016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853ACC8-86AC-4A13-AC51-035B20EAD05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0526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  <p:sldLayoutId id="2147483726" r:id="rId15"/>
    <p:sldLayoutId id="214748372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CO" dirty="0" smtClean="0"/>
              <a:t>Seminario</a:t>
            </a:r>
            <a:br>
              <a:rPr lang="es-CO" dirty="0" smtClean="0"/>
            </a:br>
            <a:r>
              <a:rPr lang="es-CO" dirty="0" smtClean="0"/>
              <a:t>Ingeniería Química</a:t>
            </a:r>
            <a:br>
              <a:rPr lang="es-CO" dirty="0" smtClean="0"/>
            </a:br>
            <a:r>
              <a:rPr lang="es-CO" dirty="0" smtClean="0"/>
              <a:t/>
            </a:r>
            <a:br>
              <a:rPr lang="es-CO" dirty="0" smtClean="0"/>
            </a:br>
            <a:r>
              <a:rPr lang="es-CO" dirty="0" smtClean="0"/>
              <a:t>-</a:t>
            </a:r>
            <a:r>
              <a:rPr lang="es-CO" sz="4400" dirty="0" smtClean="0"/>
              <a:t>Justificación</a:t>
            </a:r>
            <a:br>
              <a:rPr lang="es-CO" sz="4400" dirty="0" smtClean="0"/>
            </a:br>
            <a:r>
              <a:rPr lang="es-CO" sz="4400" dirty="0" smtClean="0"/>
              <a:t>-</a:t>
            </a:r>
            <a:r>
              <a:rPr lang="es-CO" sz="4400" dirty="0" smtClean="0"/>
              <a:t>Antecedentes</a:t>
            </a:r>
            <a:br>
              <a:rPr lang="es-CO" sz="4400" dirty="0" smtClean="0"/>
            </a:br>
            <a:r>
              <a:rPr lang="es-CO" sz="4400" dirty="0" smtClean="0"/>
              <a:t>-Marco Referencial</a:t>
            </a:r>
            <a:br>
              <a:rPr lang="es-CO" sz="4400" dirty="0" smtClean="0"/>
            </a:br>
            <a:r>
              <a:rPr lang="es-CO" sz="4400" dirty="0" smtClean="0"/>
              <a:t>-Metodología</a:t>
            </a:r>
            <a:endParaRPr lang="es-CO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algn="r"/>
            <a:r>
              <a:rPr lang="es-CO" dirty="0" smtClean="0"/>
              <a:t>Universidad de América</a:t>
            </a:r>
          </a:p>
          <a:p>
            <a:pPr algn="r"/>
            <a:r>
              <a:rPr lang="es-CO" dirty="0" smtClean="0"/>
              <a:t>Comité de proyectos de grado</a:t>
            </a:r>
          </a:p>
          <a:p>
            <a:pPr algn="r"/>
            <a:r>
              <a:rPr lang="es-CO" dirty="0" smtClean="0"/>
              <a:t>2016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921259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Justificación</a:t>
            </a:r>
            <a:endParaRPr lang="es-CO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s-CO" sz="2400" dirty="0" smtClean="0"/>
              <a:t>¿</a:t>
            </a:r>
            <a:r>
              <a:rPr lang="es-CO" sz="2400" dirty="0"/>
              <a:t>Porqué hacer la investigación</a:t>
            </a:r>
            <a:r>
              <a:rPr lang="es-CO" sz="2400" dirty="0" smtClean="0"/>
              <a:t>?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s-CO" sz="2400" dirty="0" smtClean="0"/>
              <a:t>¿</a:t>
            </a:r>
            <a:r>
              <a:rPr lang="es-CO" sz="2400" dirty="0"/>
              <a:t>Porqué es importante realizar </a:t>
            </a:r>
            <a:r>
              <a:rPr lang="es-CO" sz="2400" dirty="0" smtClean="0"/>
              <a:t>ese trabajo</a:t>
            </a:r>
            <a:r>
              <a:rPr lang="es-CO" sz="2400" dirty="0"/>
              <a:t>? </a:t>
            </a:r>
            <a:r>
              <a:rPr lang="es-CO" sz="2400" dirty="0" smtClean="0">
                <a:sym typeface="Wingdings" panose="05000000000000000000" pitchFamily="2" charset="2"/>
              </a:rPr>
              <a:t></a:t>
            </a:r>
            <a:r>
              <a:rPr lang="es-CO" sz="2400" dirty="0" smtClean="0"/>
              <a:t>(Social-técnico-ambiental-académico-financiero)</a:t>
            </a:r>
            <a:endParaRPr lang="es-CO" sz="2400" dirty="0"/>
          </a:p>
          <a:p>
            <a:pPr>
              <a:buFont typeface="Wingdings" panose="05000000000000000000" pitchFamily="2" charset="2"/>
              <a:buChar char="q"/>
            </a:pPr>
            <a:r>
              <a:rPr lang="es-CO" sz="2400" dirty="0" smtClean="0"/>
              <a:t>¿</a:t>
            </a:r>
            <a:r>
              <a:rPr lang="es-CO" sz="2400" dirty="0"/>
              <a:t>Porqué un </a:t>
            </a:r>
            <a:r>
              <a:rPr lang="es-CO" sz="2400" b="1" dirty="0" smtClean="0"/>
              <a:t>INGENIERO QUÍMICO</a:t>
            </a:r>
            <a:r>
              <a:rPr lang="es-CO" sz="2400" dirty="0" smtClean="0"/>
              <a:t>?</a:t>
            </a:r>
            <a:endParaRPr lang="es-CO" sz="2400" dirty="0"/>
          </a:p>
          <a:p>
            <a:pPr>
              <a:buFont typeface="Wingdings" panose="05000000000000000000" pitchFamily="2" charset="2"/>
              <a:buChar char="q"/>
            </a:pPr>
            <a:r>
              <a:rPr lang="es-CO" sz="2400" dirty="0" smtClean="0"/>
              <a:t>Se </a:t>
            </a:r>
            <a:r>
              <a:rPr lang="es-CO" sz="2400" dirty="0"/>
              <a:t>redacta en prosa</a:t>
            </a:r>
            <a:br>
              <a:rPr lang="es-CO" sz="2400" dirty="0"/>
            </a:br>
            <a:endParaRPr lang="es-CO" sz="24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72238" t="12984" r="17395" b="65713"/>
          <a:stretch/>
        </p:blipFill>
        <p:spPr>
          <a:xfrm>
            <a:off x="2189409" y="4840073"/>
            <a:ext cx="1348921" cy="155834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/>
          <a:srcRect l="69217" t="66778" r="18190" b="10360"/>
          <a:stretch/>
        </p:blipFill>
        <p:spPr>
          <a:xfrm>
            <a:off x="10126715" y="4840074"/>
            <a:ext cx="1490029" cy="1520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503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48680" t="27245" r="29642" b="38072"/>
          <a:stretch/>
        </p:blipFill>
        <p:spPr>
          <a:xfrm>
            <a:off x="9092485" y="2524259"/>
            <a:ext cx="2820474" cy="2537138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/>
              <a:t>Antecedentes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s-CO" sz="2400" dirty="0" smtClean="0"/>
              <a:t>Referencias </a:t>
            </a:r>
            <a:r>
              <a:rPr lang="es-CO" sz="2400" dirty="0"/>
              <a:t>de trabajos realizados o de publicaciones</a:t>
            </a:r>
            <a:br>
              <a:rPr lang="es-CO" sz="2400" dirty="0"/>
            </a:br>
            <a:r>
              <a:rPr lang="es-CO" sz="2400" dirty="0"/>
              <a:t>científicas que comprueban teorías sobre ciertos</a:t>
            </a:r>
            <a:br>
              <a:rPr lang="es-CO" sz="2400" dirty="0"/>
            </a:br>
            <a:r>
              <a:rPr lang="es-CO" sz="2400" dirty="0" smtClean="0"/>
              <a:t>fenómenos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s-CO" sz="2400" dirty="0" smtClean="0"/>
              <a:t>Teóricos</a:t>
            </a:r>
            <a:endParaRPr lang="es-CO" sz="2400" dirty="0"/>
          </a:p>
          <a:p>
            <a:pPr>
              <a:buFont typeface="Wingdings" panose="05000000000000000000" pitchFamily="2" charset="2"/>
              <a:buChar char="q"/>
            </a:pPr>
            <a:r>
              <a:rPr lang="es-CO" sz="2400" dirty="0" smtClean="0"/>
              <a:t>Experimentales</a:t>
            </a:r>
            <a:endParaRPr lang="es-CO" sz="2400" dirty="0"/>
          </a:p>
          <a:p>
            <a:pPr>
              <a:buFont typeface="Wingdings" panose="05000000000000000000" pitchFamily="2" charset="2"/>
              <a:buChar char="q"/>
            </a:pPr>
            <a:r>
              <a:rPr lang="es-CO" sz="2400" dirty="0" smtClean="0"/>
              <a:t>Seminario</a:t>
            </a:r>
            <a:r>
              <a:rPr lang="es-CO" sz="2400" dirty="0"/>
              <a:t>: Mínimo 5 (Mínimo 2 </a:t>
            </a:r>
            <a:r>
              <a:rPr lang="es-CO" sz="2400" dirty="0" smtClean="0"/>
              <a:t>artículos)</a:t>
            </a:r>
            <a:endParaRPr lang="es-CO" sz="2400" dirty="0"/>
          </a:p>
          <a:p>
            <a:pPr>
              <a:buFont typeface="Wingdings" panose="05000000000000000000" pitchFamily="2" charset="2"/>
              <a:buChar char="q"/>
            </a:pPr>
            <a:r>
              <a:rPr lang="es-CO" sz="2400" dirty="0" smtClean="0"/>
              <a:t>Primera </a:t>
            </a:r>
            <a:r>
              <a:rPr lang="es-CO" sz="2400" dirty="0"/>
              <a:t>aproximación teórica al desarrollo del trabajo,</a:t>
            </a:r>
            <a:br>
              <a:rPr lang="es-CO" sz="2400" dirty="0"/>
            </a:br>
            <a:r>
              <a:rPr lang="es-CO" sz="2400" dirty="0"/>
              <a:t>conducen a la metodología</a:t>
            </a:r>
            <a:br>
              <a:rPr lang="es-CO" sz="2400" dirty="0"/>
            </a:br>
            <a:endParaRPr lang="es-CO" sz="2400" dirty="0"/>
          </a:p>
        </p:txBody>
      </p:sp>
    </p:spTree>
    <p:extLst>
      <p:ext uri="{BB962C8B-B14F-4D97-AF65-F5344CB8AC3E}">
        <p14:creationId xmlns:p14="http://schemas.microsoft.com/office/powerpoint/2010/main" val="3423604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/>
              <a:t>Antecedentes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CO" sz="2800" dirty="0" smtClean="0"/>
              <a:t>Se </a:t>
            </a:r>
            <a:r>
              <a:rPr lang="es-CO" sz="2800" dirty="0"/>
              <a:t>redactan en prosa mostrando</a:t>
            </a:r>
            <a:r>
              <a:rPr lang="es-CO" sz="2800" dirty="0" smtClean="0"/>
              <a:t>:</a:t>
            </a:r>
          </a:p>
          <a:p>
            <a:pPr lvl="1"/>
            <a:r>
              <a:rPr lang="es-CO" sz="2400" dirty="0" smtClean="0"/>
              <a:t>Autores (publicación</a:t>
            </a:r>
            <a:r>
              <a:rPr lang="es-CO" sz="2400" dirty="0"/>
              <a:t>, fecha, </a:t>
            </a:r>
            <a:r>
              <a:rPr lang="es-CO" sz="2400" dirty="0" err="1"/>
              <a:t>etc</a:t>
            </a:r>
            <a:r>
              <a:rPr lang="es-CO" sz="2400" dirty="0" smtClean="0"/>
              <a:t>)</a:t>
            </a:r>
          </a:p>
          <a:p>
            <a:pPr lvl="1"/>
            <a:r>
              <a:rPr lang="es-CO" sz="2400" dirty="0" smtClean="0"/>
              <a:t>Resumen </a:t>
            </a:r>
            <a:r>
              <a:rPr lang="es-CO" sz="2400" dirty="0"/>
              <a:t>pequeño(no mas de </a:t>
            </a:r>
            <a:r>
              <a:rPr lang="es-CO" sz="2400" dirty="0" smtClean="0"/>
              <a:t>4-5 líneas)</a:t>
            </a:r>
          </a:p>
          <a:p>
            <a:pPr lvl="1"/>
            <a:r>
              <a:rPr lang="es-CO" sz="2400" dirty="0" smtClean="0"/>
              <a:t>La </a:t>
            </a:r>
            <a:r>
              <a:rPr lang="es-CO" sz="2400" dirty="0"/>
              <a:t>IMPORTANCIA para el </a:t>
            </a:r>
            <a:r>
              <a:rPr lang="es-CO" sz="2400" dirty="0" smtClean="0"/>
              <a:t>desarrollo del </a:t>
            </a:r>
            <a:r>
              <a:rPr lang="es-CO" sz="2400" dirty="0"/>
              <a:t>trabajo en particular.</a:t>
            </a:r>
            <a:r>
              <a:rPr lang="es-CO" sz="1800" dirty="0"/>
              <a:t/>
            </a:r>
            <a:br>
              <a:rPr lang="es-CO" sz="1800" dirty="0"/>
            </a:br>
            <a:endParaRPr lang="es-CO" sz="1800" dirty="0"/>
          </a:p>
        </p:txBody>
      </p:sp>
    </p:spTree>
    <p:extLst>
      <p:ext uri="{BB962C8B-B14F-4D97-AF65-F5344CB8AC3E}">
        <p14:creationId xmlns:p14="http://schemas.microsoft.com/office/powerpoint/2010/main" val="2793211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Antecedentes</a:t>
            </a:r>
            <a:br>
              <a:rPr lang="es-CO" dirty="0" smtClean="0"/>
            </a:br>
            <a:r>
              <a:rPr lang="es-CO" sz="2400" dirty="0" smtClean="0"/>
              <a:t>Ejemplos</a:t>
            </a:r>
            <a:endParaRPr lang="es-CO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s-CO" sz="2400" dirty="0">
                <a:solidFill>
                  <a:srgbClr val="FF0000"/>
                </a:solidFill>
              </a:rPr>
              <a:t>El artículo «» de los autores «» publicado en la revista</a:t>
            </a:r>
            <a:br>
              <a:rPr lang="es-CO" sz="2400" dirty="0">
                <a:solidFill>
                  <a:srgbClr val="FF0000"/>
                </a:solidFill>
              </a:rPr>
            </a:br>
            <a:r>
              <a:rPr lang="es-CO" sz="2400" dirty="0">
                <a:solidFill>
                  <a:srgbClr val="FF0000"/>
                </a:solidFill>
              </a:rPr>
              <a:t>«» en el año «», </a:t>
            </a:r>
            <a:r>
              <a:rPr lang="es-CO" sz="2400" dirty="0">
                <a:solidFill>
                  <a:srgbClr val="0070C0"/>
                </a:solidFill>
              </a:rPr>
              <a:t>desarrolló un experimento que se llevó</a:t>
            </a:r>
            <a:br>
              <a:rPr lang="es-CO" sz="2400" dirty="0">
                <a:solidFill>
                  <a:srgbClr val="0070C0"/>
                </a:solidFill>
              </a:rPr>
            </a:br>
            <a:r>
              <a:rPr lang="es-CO" sz="2400" dirty="0">
                <a:solidFill>
                  <a:srgbClr val="0070C0"/>
                </a:solidFill>
              </a:rPr>
              <a:t>a cabo con residuos de fósforo recogido en el reciclaje</a:t>
            </a:r>
            <a:br>
              <a:rPr lang="es-CO" sz="2400" dirty="0">
                <a:solidFill>
                  <a:srgbClr val="0070C0"/>
                </a:solidFill>
              </a:rPr>
            </a:br>
            <a:r>
              <a:rPr lang="es-CO" sz="2400" dirty="0">
                <a:solidFill>
                  <a:srgbClr val="0070C0"/>
                </a:solidFill>
              </a:rPr>
              <a:t>de lámparas fluorescentes al final de su vida útil para</a:t>
            </a:r>
            <a:br>
              <a:rPr lang="es-CO" sz="2400" dirty="0">
                <a:solidFill>
                  <a:srgbClr val="0070C0"/>
                </a:solidFill>
              </a:rPr>
            </a:br>
            <a:r>
              <a:rPr lang="es-CO" sz="2400" dirty="0">
                <a:solidFill>
                  <a:srgbClr val="0070C0"/>
                </a:solidFill>
              </a:rPr>
              <a:t>obtener……</a:t>
            </a:r>
            <a:r>
              <a:rPr lang="es-CO" sz="2400" dirty="0"/>
              <a:t> En la presente investigación este artículo</a:t>
            </a:r>
            <a:br>
              <a:rPr lang="es-CO" sz="2400" dirty="0"/>
            </a:br>
            <a:r>
              <a:rPr lang="es-CO" sz="2400" dirty="0"/>
              <a:t>brinda una alternativa clara y detallada, que especifica</a:t>
            </a:r>
            <a:br>
              <a:rPr lang="es-CO" sz="2400" dirty="0"/>
            </a:br>
            <a:r>
              <a:rPr lang="es-CO" sz="2400" dirty="0"/>
              <a:t>pre-tratamientos, cantidades iniciales de materia</a:t>
            </a:r>
            <a:br>
              <a:rPr lang="es-CO" sz="2400" dirty="0"/>
            </a:br>
            <a:r>
              <a:rPr lang="es-CO" sz="2400" dirty="0"/>
              <a:t>prima, reactivos, posibles cantidades y porcentajes de</a:t>
            </a:r>
            <a:br>
              <a:rPr lang="es-CO" sz="2400" dirty="0"/>
            </a:br>
            <a:r>
              <a:rPr lang="es-CO" sz="2400" dirty="0"/>
              <a:t>pureza que pueden ser obtenidos, equipos y</a:t>
            </a:r>
            <a:br>
              <a:rPr lang="es-CO" sz="2400" dirty="0"/>
            </a:br>
            <a:r>
              <a:rPr lang="es-CO" sz="2400" dirty="0"/>
              <a:t>velocidades de centrifugación.</a:t>
            </a:r>
            <a:br>
              <a:rPr lang="es-CO" sz="2400" dirty="0"/>
            </a:br>
            <a:endParaRPr lang="es-CO" sz="2400" dirty="0"/>
          </a:p>
        </p:txBody>
      </p:sp>
      <p:sp>
        <p:nvSpPr>
          <p:cNvPr id="4" name="Rectángulo 3"/>
          <p:cNvSpPr/>
          <p:nvPr/>
        </p:nvSpPr>
        <p:spPr>
          <a:xfrm>
            <a:off x="579549" y="2133600"/>
            <a:ext cx="1773382" cy="701964"/>
          </a:xfrm>
          <a:prstGeom prst="rect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dirty="0" smtClean="0">
                <a:solidFill>
                  <a:srgbClr val="FF0000"/>
                </a:solidFill>
              </a:rPr>
              <a:t>Autores</a:t>
            </a:r>
            <a:endParaRPr lang="es-CO" dirty="0">
              <a:solidFill>
                <a:srgbClr val="FF0000"/>
              </a:solidFill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579549" y="3105564"/>
            <a:ext cx="1773382" cy="701964"/>
          </a:xfrm>
          <a:prstGeom prst="rect">
            <a:avLst/>
          </a:prstGeom>
          <a:ln w="38100"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dirty="0" smtClean="0">
                <a:solidFill>
                  <a:srgbClr val="0070C0"/>
                </a:solidFill>
              </a:rPr>
              <a:t>Resumen</a:t>
            </a:r>
            <a:endParaRPr lang="es-CO" dirty="0">
              <a:solidFill>
                <a:srgbClr val="0070C0"/>
              </a:solidFill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579549" y="4535250"/>
            <a:ext cx="1773382" cy="701964"/>
          </a:xfrm>
          <a:prstGeom prst="rect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dirty="0" smtClean="0">
                <a:solidFill>
                  <a:schemeClr val="tx1"/>
                </a:solidFill>
              </a:rPr>
              <a:t>Importancia</a:t>
            </a:r>
            <a:endParaRPr lang="es-CO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4938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Antecedentes</a:t>
            </a:r>
            <a:br>
              <a:rPr lang="es-CO" dirty="0" smtClean="0"/>
            </a:br>
            <a:r>
              <a:rPr lang="es-CO" sz="2400" dirty="0" smtClean="0"/>
              <a:t>Ejemplos</a:t>
            </a:r>
            <a:endParaRPr lang="es-CO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sz="2400" dirty="0">
                <a:solidFill>
                  <a:srgbClr val="FF0000"/>
                </a:solidFill>
              </a:rPr>
              <a:t>El trabajo de grado «» realizado por los autores «» en la</a:t>
            </a:r>
            <a:br>
              <a:rPr lang="es-CO" sz="2400" dirty="0">
                <a:solidFill>
                  <a:srgbClr val="FF0000"/>
                </a:solidFill>
              </a:rPr>
            </a:br>
            <a:r>
              <a:rPr lang="es-CO" sz="2400" dirty="0">
                <a:solidFill>
                  <a:srgbClr val="FF0000"/>
                </a:solidFill>
              </a:rPr>
              <a:t>Universidad «» en el año «», </a:t>
            </a:r>
            <a:r>
              <a:rPr lang="es-CO" sz="2400" dirty="0">
                <a:solidFill>
                  <a:srgbClr val="0070C0"/>
                </a:solidFill>
              </a:rPr>
              <a:t>realizó una evaluación</a:t>
            </a:r>
            <a:br>
              <a:rPr lang="es-CO" sz="2400" dirty="0">
                <a:solidFill>
                  <a:srgbClr val="0070C0"/>
                </a:solidFill>
              </a:rPr>
            </a:br>
            <a:r>
              <a:rPr lang="es-CO" sz="2400" dirty="0">
                <a:solidFill>
                  <a:srgbClr val="0070C0"/>
                </a:solidFill>
              </a:rPr>
              <a:t>sobre un sistema de aceleración no convencional para</a:t>
            </a:r>
            <a:br>
              <a:rPr lang="es-CO" sz="2400" dirty="0">
                <a:solidFill>
                  <a:srgbClr val="0070C0"/>
                </a:solidFill>
              </a:rPr>
            </a:br>
            <a:r>
              <a:rPr lang="es-CO" sz="2400" dirty="0">
                <a:solidFill>
                  <a:srgbClr val="0070C0"/>
                </a:solidFill>
              </a:rPr>
              <a:t>mejorar las propiedades dinámicas en suelas de</a:t>
            </a:r>
            <a:br>
              <a:rPr lang="es-CO" sz="2400" dirty="0">
                <a:solidFill>
                  <a:srgbClr val="0070C0"/>
                </a:solidFill>
              </a:rPr>
            </a:br>
            <a:r>
              <a:rPr lang="es-CO" sz="2400" dirty="0">
                <a:solidFill>
                  <a:srgbClr val="0070C0"/>
                </a:solidFill>
              </a:rPr>
              <a:t>zapatos para la empresa «»…. </a:t>
            </a:r>
            <a:r>
              <a:rPr lang="es-CO" sz="2400" dirty="0"/>
              <a:t>De esta manera el trabajo</a:t>
            </a:r>
            <a:br>
              <a:rPr lang="es-CO" sz="2400" dirty="0"/>
            </a:br>
            <a:r>
              <a:rPr lang="es-CO" sz="2400" dirty="0"/>
              <a:t>mencionado proporciona una guía estructurada de</a:t>
            </a:r>
            <a:br>
              <a:rPr lang="es-CO" sz="2400" dirty="0"/>
            </a:br>
            <a:r>
              <a:rPr lang="es-CO" sz="2400" dirty="0"/>
              <a:t>procedimientos y un aporte significativo en el</a:t>
            </a:r>
            <a:br>
              <a:rPr lang="es-CO" sz="2400" dirty="0"/>
            </a:br>
            <a:r>
              <a:rPr lang="es-CO" sz="2400" dirty="0"/>
              <a:t>conocimiento de la transformación del caucho.</a:t>
            </a:r>
            <a:r>
              <a:rPr lang="es-CO" dirty="0"/>
              <a:t/>
            </a:r>
            <a:br>
              <a:rPr lang="es-CO" dirty="0"/>
            </a:b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637207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/>
              <a:t>Antecedentes </a:t>
            </a:r>
            <a:br>
              <a:rPr lang="es-CO" dirty="0"/>
            </a:br>
            <a:r>
              <a:rPr lang="es-CO" sz="2400" dirty="0" smtClean="0"/>
              <a:t>¿</a:t>
            </a:r>
            <a:r>
              <a:rPr lang="es-CO" sz="2400" dirty="0"/>
              <a:t>Dónde Buscar?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s-CO" sz="2400" b="1" dirty="0" smtClean="0">
                <a:solidFill>
                  <a:srgbClr val="0070C0"/>
                </a:solidFill>
              </a:rPr>
              <a:t>Bibliotecas </a:t>
            </a:r>
            <a:r>
              <a:rPr lang="es-CO" sz="2400" b="1" dirty="0">
                <a:solidFill>
                  <a:srgbClr val="0070C0"/>
                </a:solidFill>
              </a:rPr>
              <a:t>(Trabajos de grado – Artículos</a:t>
            </a:r>
            <a:r>
              <a:rPr lang="es-CO" sz="2400" b="1" dirty="0" smtClean="0">
                <a:solidFill>
                  <a:srgbClr val="0070C0"/>
                </a:solidFill>
              </a:rPr>
              <a:t>)</a:t>
            </a:r>
          </a:p>
          <a:p>
            <a:r>
              <a:rPr lang="es-CO" sz="2400" b="1" dirty="0" smtClean="0">
                <a:solidFill>
                  <a:srgbClr val="0070C0"/>
                </a:solidFill>
              </a:rPr>
              <a:t>Hemeroteca </a:t>
            </a:r>
            <a:r>
              <a:rPr lang="es-CO" sz="2400" b="1" dirty="0">
                <a:solidFill>
                  <a:srgbClr val="0070C0"/>
                </a:solidFill>
              </a:rPr>
              <a:t>Nacional (</a:t>
            </a:r>
            <a:r>
              <a:rPr lang="es-CO" sz="2400" b="1" dirty="0" smtClean="0">
                <a:solidFill>
                  <a:srgbClr val="0070C0"/>
                </a:solidFill>
              </a:rPr>
              <a:t>Artículos)</a:t>
            </a:r>
            <a:endParaRPr lang="es-CO" sz="2400" b="1" dirty="0">
              <a:solidFill>
                <a:srgbClr val="0070C0"/>
              </a:solidFill>
            </a:endParaRPr>
          </a:p>
          <a:p>
            <a:r>
              <a:rPr lang="es-CO" sz="2400" b="1" dirty="0" smtClean="0">
                <a:solidFill>
                  <a:srgbClr val="0070C0"/>
                </a:solidFill>
              </a:rPr>
              <a:t>Patentes</a:t>
            </a:r>
            <a:r>
              <a:rPr lang="es-CO" sz="2400" dirty="0"/>
              <a:t/>
            </a:r>
            <a:br>
              <a:rPr lang="es-CO" sz="2400" dirty="0"/>
            </a:br>
            <a:r>
              <a:rPr lang="es-CO" sz="2400" dirty="0" smtClean="0"/>
              <a:t> </a:t>
            </a:r>
            <a:r>
              <a:rPr lang="es-CO" sz="2400" b="1" dirty="0"/>
              <a:t>http://patentscope.wipo.int/</a:t>
            </a:r>
            <a:r>
              <a:rPr lang="es-CO" sz="2400" dirty="0"/>
              <a:t/>
            </a:r>
            <a:br>
              <a:rPr lang="es-CO" sz="2400" dirty="0"/>
            </a:br>
            <a:r>
              <a:rPr lang="es-CO" sz="2400" dirty="0"/>
              <a:t> </a:t>
            </a:r>
            <a:r>
              <a:rPr lang="es-CO" sz="2400" b="1" dirty="0"/>
              <a:t>http://</a:t>
            </a:r>
            <a:r>
              <a:rPr lang="es-CO" sz="2400" b="1" dirty="0" smtClean="0"/>
              <a:t>www.uspto.gov</a:t>
            </a:r>
            <a:r>
              <a:rPr lang="es-CO" sz="2400" dirty="0" smtClean="0"/>
              <a:t>/</a:t>
            </a:r>
            <a:endParaRPr lang="es-CO" sz="2400" dirty="0"/>
          </a:p>
          <a:p>
            <a:r>
              <a:rPr lang="es-CO" sz="2400" b="1" dirty="0" smtClean="0">
                <a:solidFill>
                  <a:srgbClr val="0070C0"/>
                </a:solidFill>
              </a:rPr>
              <a:t>Bases </a:t>
            </a:r>
            <a:r>
              <a:rPr lang="es-CO" sz="2400" b="1" dirty="0">
                <a:solidFill>
                  <a:srgbClr val="0070C0"/>
                </a:solidFill>
              </a:rPr>
              <a:t>de datos:</a:t>
            </a:r>
            <a:r>
              <a:rPr lang="es-CO" sz="2400" dirty="0"/>
              <a:t/>
            </a:r>
            <a:br>
              <a:rPr lang="es-CO" sz="2400" dirty="0"/>
            </a:br>
            <a:r>
              <a:rPr lang="es-CO" sz="2400" dirty="0"/>
              <a:t> </a:t>
            </a:r>
            <a:r>
              <a:rPr lang="es-CO" sz="2400" b="1" dirty="0"/>
              <a:t>http://biblos.uamerica.edu.co</a:t>
            </a:r>
            <a:r>
              <a:rPr lang="es-CO" sz="2400" b="1" dirty="0" smtClean="0"/>
              <a:t>/</a:t>
            </a:r>
            <a:endParaRPr lang="es-CO" sz="2400" dirty="0"/>
          </a:p>
          <a:p>
            <a:pPr marL="0" indent="0">
              <a:buNone/>
            </a:pPr>
            <a:r>
              <a:rPr lang="es-CO" sz="2400" b="1" dirty="0" smtClean="0"/>
              <a:t>	(</a:t>
            </a:r>
            <a:r>
              <a:rPr lang="es-CO" sz="2400" b="1" dirty="0"/>
              <a:t>Colección digital)</a:t>
            </a:r>
            <a:r>
              <a:rPr lang="es-CO" sz="2400" dirty="0"/>
              <a:t/>
            </a:r>
            <a:br>
              <a:rPr lang="es-CO" sz="2400" dirty="0"/>
            </a:br>
            <a:r>
              <a:rPr lang="es-CO" sz="2400" dirty="0" smtClean="0"/>
              <a:t>	 </a:t>
            </a:r>
            <a:r>
              <a:rPr lang="es-CO" sz="2400" b="1" dirty="0" smtClean="0"/>
              <a:t>www.sciencedirect.com</a:t>
            </a:r>
            <a:r>
              <a:rPr lang="es-CO" sz="2400" b="1" dirty="0"/>
              <a:t>/</a:t>
            </a:r>
            <a:r>
              <a:rPr lang="es-CO" sz="2400" dirty="0"/>
              <a:t/>
            </a:r>
            <a:br>
              <a:rPr lang="es-CO" sz="2400" dirty="0"/>
            </a:br>
            <a:r>
              <a:rPr lang="es-CO" sz="2400" dirty="0" smtClean="0"/>
              <a:t>	 </a:t>
            </a:r>
            <a:r>
              <a:rPr lang="es-CO" sz="2400" b="1" dirty="0"/>
              <a:t>www.aiche.org/</a:t>
            </a:r>
            <a:r>
              <a:rPr lang="es-CO" sz="2400" dirty="0"/>
              <a:t/>
            </a:r>
            <a:br>
              <a:rPr lang="es-CO" sz="2400" dirty="0"/>
            </a:br>
            <a:endParaRPr lang="es-CO" sz="2400" dirty="0"/>
          </a:p>
        </p:txBody>
      </p:sp>
    </p:spTree>
    <p:extLst>
      <p:ext uri="{BB962C8B-B14F-4D97-AF65-F5344CB8AC3E}">
        <p14:creationId xmlns:p14="http://schemas.microsoft.com/office/powerpoint/2010/main" val="2655321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2200" y="2160589"/>
            <a:ext cx="8993253" cy="3699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ángulo 4"/>
          <p:cNvSpPr/>
          <p:nvPr/>
        </p:nvSpPr>
        <p:spPr>
          <a:xfrm>
            <a:off x="3668700" y="859927"/>
            <a:ext cx="3471800" cy="10787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Desarrollo de una técnica para detección de HC en H2O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439059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spiral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240</TotalTime>
  <Words>132</Words>
  <Application>Microsoft Office PowerPoint</Application>
  <PresentationFormat>Panorámica</PresentationFormat>
  <Paragraphs>34</Paragraphs>
  <Slides>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3" baseType="lpstr">
      <vt:lpstr>Arial</vt:lpstr>
      <vt:lpstr>Century Gothic</vt:lpstr>
      <vt:lpstr>Wingdings</vt:lpstr>
      <vt:lpstr>Wingdings 3</vt:lpstr>
      <vt:lpstr>Espiral</vt:lpstr>
      <vt:lpstr>Seminario Ingeniería Química  -Justificación -Antecedentes -Marco Referencial -Metodología</vt:lpstr>
      <vt:lpstr>Justificación</vt:lpstr>
      <vt:lpstr>Antecedentes</vt:lpstr>
      <vt:lpstr>Antecedentes</vt:lpstr>
      <vt:lpstr>Antecedentes Ejemplos</vt:lpstr>
      <vt:lpstr>Antecedentes Ejemplos</vt:lpstr>
      <vt:lpstr>Antecedentes  ¿Dónde Buscar?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Seminario Ingeniería Química  -Justificación -Antecedentes</dc:title>
  <dc:creator>SAMSUNG</dc:creator>
  <cp:lastModifiedBy>SAMSUNG</cp:lastModifiedBy>
  <cp:revision>9</cp:revision>
  <dcterms:created xsi:type="dcterms:W3CDTF">2016-08-31T22:27:45Z</dcterms:created>
  <dcterms:modified xsi:type="dcterms:W3CDTF">2016-09-02T00:57:36Z</dcterms:modified>
</cp:coreProperties>
</file>